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20" r:id="rId2"/>
  </p:sldMasterIdLst>
  <p:notesMasterIdLst>
    <p:notesMasterId r:id="rId5"/>
  </p:notesMasterIdLst>
  <p:sldIdLst>
    <p:sldId id="265" r:id="rId3"/>
    <p:sldId id="200757767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19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0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147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4EB2C-9B87-4CEB-B0B8-8212F63473A6}" type="datetimeFigureOut">
              <a:rPr lang="zh-CN" altLang="en-US" smtClean="0"/>
              <a:t>2026/3/29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3D6BD-8E45-487D-BC7C-FC7C88E63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545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3D6BD-8E45-487D-BC7C-FC7C88E635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76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2018</a:t>
            </a:r>
            <a:r>
              <a:rPr lang="zh-CN" altLang="en-US" dirty="0"/>
              <a:t>年王恩哥主编，</a:t>
            </a:r>
            <a:r>
              <a:rPr lang="en-US" altLang="zh-CN" dirty="0"/>
              <a:t>2023</a:t>
            </a:r>
            <a:r>
              <a:rPr lang="zh-CN" altLang="en-US" dirty="0"/>
              <a:t>年高福主编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36304E-FDE3-4B4F-A3B7-EBE87F3FA5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0724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86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26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29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D27AADC-1506-4EE1-BFEC-BD05AFE214CA}" type="datetime2">
              <a:rPr lang="en-US" altLang="zh-CN" smtClean="0"/>
              <a:pPr>
                <a:defRPr/>
              </a:pPr>
              <a:t>Sunday, March 29, 2026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7C1E4FE-EAA1-48E6-A684-CF68950256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79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【致谢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410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0C7D7-3632-4E77-868B-481B91A24A54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96AE9-80A0-444B-BF6E-6C22306C10B9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414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8D17F-DE48-4ACA-B171-B13071732791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EB9D-1494-41ED-AEC2-F9D327888EA5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95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A8AB-9172-44A4-A10C-B95BF8FEF4C6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3BD4C-933E-450D-A50A-708FF18A5CF0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102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41FF-2FCA-4BC0-A631-8D4FB783EB43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FC8B9-1FD3-4E5F-B0F9-78D9684EE447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102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02AC4-D647-478F-B581-3BCB7435AD6B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8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B3FAF-F9F8-485D-8CBF-08169863E599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057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F5224-B395-4884-87F2-E9DED2AA3B04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4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76628-58FE-4B97-A6D3-302E87862F33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678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09BBF-C067-4C74-9976-E5E11809483B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FCFB3-7CF4-4BED-B71E-CE94904620F4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954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C2C20-0498-4E51-84F9-06ED1F039574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9A689-8437-483B-B280-B1DA80EEFB32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304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任意多边形 6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D711D-03A7-44D0-AB23-FE07677C1DC3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AC022-0124-4836-BFFF-00C3B34FEE28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0147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239E8-D00F-4883-A086-04300BEFAB50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80D6E-B811-438B-B612-B31338CE5E69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516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1F05D-9192-4791-B054-32FAC87AA626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F254-BE7F-4345-870A-7F906EBF96D2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158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1571612"/>
            <a:ext cx="6815667" cy="47863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571612"/>
            <a:ext cx="4011084" cy="47863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761963" y="274638"/>
            <a:ext cx="8001056" cy="7254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090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A8103B-091D-45B0-8A24-5DB67B9D8051}" type="datetimeFigureOut">
              <a:rPr lang="en-US" smtClean="0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F93C1-F55C-4592-BA9C-35CE35C1D99F}" type="slidenum">
              <a:rPr 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15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30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9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61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15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22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1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77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A5CF7-2969-4704-B24E-C23B8AE9D69C}" type="datetimeFigureOut">
              <a:rPr lang="zh-CN" altLang="en-US" smtClean="0"/>
              <a:pPr/>
              <a:t>2026/3/29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55703-D21A-413D-94DA-2C67697F36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57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0A8103B-091D-45B0-8A24-5DB67B9D8051}" type="datetimeFigureOut">
              <a:rPr lang="en-US"/>
              <a:pPr>
                <a:defRPr/>
              </a:pPr>
              <a:t>3/29/2026</a:t>
            </a:fld>
            <a:endParaRPr 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12F93C1-F55C-4592-BA9C-35CE35C1D99F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460146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ill Sans MT" pitchFamily="34" charset="0"/>
          <a:ea typeface="华文中宋" pitchFamily="2" charset="-12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900549" y="4498963"/>
            <a:ext cx="4774975" cy="188785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      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曾报道过许多重要成果，如</a:t>
            </a:r>
            <a:r>
              <a:rPr kumimoji="0" lang="zh-CN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《结晶牛胰岛素的全合成》《水稻的雄性不孕性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》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和有关哥德巴赫猜想的研究等。其中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1977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年发表的</a:t>
            </a:r>
            <a:r>
              <a:rPr kumimoji="0" lang="zh-CN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《一种新型的倍半萜内酯——青蒿素》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一文，是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2015</a:t>
            </a:r>
            <a:r>
              <a:rPr kumimoji="0" lang="zh-CN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年诺贝尔生理学或医学奖获得者屠呦呦等人重要发现的首次记录。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303810" y="4268393"/>
            <a:ext cx="4156824" cy="2056765"/>
            <a:chOff x="10685" y="6989"/>
            <a:chExt cx="5552" cy="274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lum bright="6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6" r="19395"/>
            <a:stretch>
              <a:fillRect/>
            </a:stretch>
          </p:blipFill>
          <p:spPr>
            <a:xfrm>
              <a:off x="10685" y="7440"/>
              <a:ext cx="2909" cy="229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grpSp>
          <p:nvGrpSpPr>
            <p:cNvPr id="13" name="组合 12"/>
            <p:cNvGrpSpPr/>
            <p:nvPr/>
          </p:nvGrpSpPr>
          <p:grpSpPr>
            <a:xfrm>
              <a:off x="14222" y="6989"/>
              <a:ext cx="2015" cy="2712"/>
              <a:chOff x="10100200" y="4181589"/>
              <a:chExt cx="1684337" cy="2061301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81633" y="4797518"/>
                <a:ext cx="1521472" cy="1445372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0200" y="4181589"/>
                <a:ext cx="1684337" cy="615929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51" name="矩形 50"/>
          <p:cNvSpPr/>
          <p:nvPr/>
        </p:nvSpPr>
        <p:spPr>
          <a:xfrm>
            <a:off x="278765" y="196850"/>
            <a:ext cx="11726142" cy="521335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38000">
                <a:srgbClr val="0070C0"/>
              </a:gs>
              <a:gs pos="100000">
                <a:srgbClr val="002060"/>
              </a:gs>
            </a:gsLst>
            <a:lin ang="1074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17970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Verdana" panose="020B0604030504040204" pitchFamily="34" charset="0"/>
                <a:sym typeface="+mn-ea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Verdana" panose="020B0604030504040204" pitchFamily="34" charset="0"/>
                <a:sym typeface="+mn-ea"/>
              </a:rPr>
              <a:t>科学通报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Verdana" panose="020B0604030504040204" pitchFamily="34" charset="0"/>
                <a:sym typeface="+mn-ea"/>
              </a:rPr>
              <a:t>》——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Verdana" panose="020B0604030504040204" pitchFamily="34" charset="0"/>
                <a:sym typeface="+mn-ea"/>
              </a:rPr>
              <a:t>聚合中文科学与科普的高端、综合类期刊</a:t>
            </a:r>
          </a:p>
        </p:txBody>
      </p:sp>
      <p:sp>
        <p:nvSpPr>
          <p:cNvPr id="19" name="矩形 18"/>
          <p:cNvSpPr/>
          <p:nvPr/>
        </p:nvSpPr>
        <p:spPr>
          <a:xfrm>
            <a:off x="-27940" y="196533"/>
            <a:ext cx="213995" cy="5213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002060"/>
              </a:gs>
            </a:gsLst>
            <a:lin ang="1074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2" name="直接连接符 21"/>
          <p:cNvCxnSpPr>
            <a:cxnSpLocks/>
            <a:endCxn id="58" idx="1"/>
          </p:cNvCxnSpPr>
          <p:nvPr/>
        </p:nvCxnSpPr>
        <p:spPr>
          <a:xfrm>
            <a:off x="32562" y="6624523"/>
            <a:ext cx="4250690" cy="28794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6" name="TextBox 24"/>
          <p:cNvSpPr txBox="1"/>
          <p:nvPr/>
        </p:nvSpPr>
        <p:spPr>
          <a:xfrm>
            <a:off x="282912" y="3829102"/>
            <a:ext cx="2297424" cy="377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Arial Unicode MS" panose="020B0604020202020204" pitchFamily="34" charset="-122"/>
              </a:rPr>
              <a:t>http://csb.scichina.com</a:t>
            </a:r>
          </a:p>
        </p:txBody>
      </p:sp>
      <p:sp>
        <p:nvSpPr>
          <p:cNvPr id="27" name="矩形 26"/>
          <p:cNvSpPr/>
          <p:nvPr/>
        </p:nvSpPr>
        <p:spPr>
          <a:xfrm>
            <a:off x="3022383" y="986977"/>
            <a:ext cx="7078346" cy="3168806"/>
          </a:xfrm>
          <a:prstGeom prst="rect">
            <a:avLst/>
          </a:prstGeom>
          <a:solidFill>
            <a:schemeClr val="accent5">
              <a:lumMod val="20000"/>
              <a:lumOff val="80000"/>
              <a:alpha val="3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063977" y="1122680"/>
            <a:ext cx="609600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-288290" algn="just" defTabSz="1066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1950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年创刊，旬刊，每月出版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期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063977" y="1510665"/>
            <a:ext cx="683133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-288290" algn="just" defTabSz="1066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栏目：评述、论文、快讯、观点、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亮点述评、悦读科学、科学访谈、科技前沿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063977" y="1913890"/>
            <a:ext cx="706437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-288290" algn="just" defTabSz="1066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收录：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ESCI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EI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Scopus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、中国科学引文数据库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057627" y="2354580"/>
            <a:ext cx="706437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-288290" algn="just" defTabSz="1066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中国科技期刊卓越行动计划领军期刊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058897" y="2760345"/>
            <a:ext cx="7064375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-288290" algn="just" defTabSz="106680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新锐期刊分区表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Q1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区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TOP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期刊</a:t>
            </a:r>
          </a:p>
        </p:txBody>
      </p:sp>
      <p:sp>
        <p:nvSpPr>
          <p:cNvPr id="47" name="矩形 46"/>
          <p:cNvSpPr/>
          <p:nvPr/>
        </p:nvSpPr>
        <p:spPr>
          <a:xfrm>
            <a:off x="3413862" y="3442456"/>
            <a:ext cx="2150745" cy="2997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物理学与天文学</a:t>
            </a:r>
          </a:p>
        </p:txBody>
      </p:sp>
      <p:sp>
        <p:nvSpPr>
          <p:cNvPr id="48" name="矩形 47"/>
          <p:cNvSpPr/>
          <p:nvPr/>
        </p:nvSpPr>
        <p:spPr>
          <a:xfrm>
            <a:off x="5613502" y="3442456"/>
            <a:ext cx="2150745" cy="2997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化学与能源科学</a:t>
            </a:r>
          </a:p>
        </p:txBody>
      </p:sp>
      <p:sp>
        <p:nvSpPr>
          <p:cNvPr id="49" name="矩形 48"/>
          <p:cNvSpPr/>
          <p:nvPr/>
        </p:nvSpPr>
        <p:spPr>
          <a:xfrm>
            <a:off x="7813777" y="3442456"/>
            <a:ext cx="2150745" cy="2997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地球与环境科学</a:t>
            </a:r>
          </a:p>
        </p:txBody>
      </p:sp>
      <p:sp>
        <p:nvSpPr>
          <p:cNvPr id="55" name="矩形 54"/>
          <p:cNvSpPr/>
          <p:nvPr/>
        </p:nvSpPr>
        <p:spPr>
          <a:xfrm>
            <a:off x="3412592" y="3783451"/>
            <a:ext cx="2150745" cy="2997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生命科学</a:t>
            </a:r>
          </a:p>
        </p:txBody>
      </p:sp>
      <p:sp>
        <p:nvSpPr>
          <p:cNvPr id="56" name="矩形 55"/>
          <p:cNvSpPr/>
          <p:nvPr/>
        </p:nvSpPr>
        <p:spPr>
          <a:xfrm>
            <a:off x="5612232" y="3783451"/>
            <a:ext cx="2150745" cy="2997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医学科学</a:t>
            </a:r>
          </a:p>
        </p:txBody>
      </p:sp>
      <p:sp>
        <p:nvSpPr>
          <p:cNvPr id="57" name="矩形 56"/>
          <p:cNvSpPr/>
          <p:nvPr/>
        </p:nvSpPr>
        <p:spPr>
          <a:xfrm>
            <a:off x="7812507" y="3783451"/>
            <a:ext cx="2150745" cy="2997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材料科学与工程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283252" y="6499428"/>
            <a:ext cx="759533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科学家交流的平台 │ 国际科学研究的展台 │ 向世界展示的窗口 │ 中文期刊的旗舰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372766" y="1581856"/>
            <a:ext cx="1633856" cy="1878452"/>
            <a:chOff x="14476" y="6905"/>
            <a:chExt cx="4205" cy="1612"/>
          </a:xfrm>
        </p:grpSpPr>
        <p:sp>
          <p:nvSpPr>
            <p:cNvPr id="60" name="任意多边形: 形状 11"/>
            <p:cNvSpPr/>
            <p:nvPr/>
          </p:nvSpPr>
          <p:spPr>
            <a:xfrm>
              <a:off x="14476" y="6926"/>
              <a:ext cx="4205" cy="1501"/>
            </a:xfrm>
            <a:custGeom>
              <a:avLst/>
              <a:gdLst>
                <a:gd name="connsiteX0" fmla="*/ 2924554 w 3559954"/>
                <a:gd name="connsiteY0" fmla="*/ 0 h 1270800"/>
                <a:gd name="connsiteX1" fmla="*/ 3559954 w 3559954"/>
                <a:gd name="connsiteY1" fmla="*/ 635400 h 1270800"/>
                <a:gd name="connsiteX2" fmla="*/ 2924554 w 3559954"/>
                <a:gd name="connsiteY2" fmla="*/ 1270800 h 1270800"/>
                <a:gd name="connsiteX3" fmla="*/ 2912570 w 3559954"/>
                <a:gd name="connsiteY3" fmla="*/ 1269592 h 1270800"/>
                <a:gd name="connsiteX4" fmla="*/ 2908567 w 3559954"/>
                <a:gd name="connsiteY4" fmla="*/ 1270400 h 1270800"/>
                <a:gd name="connsiteX5" fmla="*/ 142608 w 3559954"/>
                <a:gd name="connsiteY5" fmla="*/ 1270400 h 1270800"/>
                <a:gd name="connsiteX6" fmla="*/ 0 w 3559954"/>
                <a:gd name="connsiteY6" fmla="*/ 1127792 h 1270800"/>
                <a:gd name="connsiteX7" fmla="*/ 0 w 3559954"/>
                <a:gd name="connsiteY7" fmla="*/ 143008 h 1270800"/>
                <a:gd name="connsiteX8" fmla="*/ 142608 w 3559954"/>
                <a:gd name="connsiteY8" fmla="*/ 400 h 1270800"/>
                <a:gd name="connsiteX9" fmla="*/ 2908567 w 3559954"/>
                <a:gd name="connsiteY9" fmla="*/ 400 h 1270800"/>
                <a:gd name="connsiteX10" fmla="*/ 2912570 w 3559954"/>
                <a:gd name="connsiteY10" fmla="*/ 1208 h 127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954" h="1270800">
                  <a:moveTo>
                    <a:pt x="2924554" y="0"/>
                  </a:moveTo>
                  <a:cubicBezTo>
                    <a:pt x="3275476" y="0"/>
                    <a:pt x="3559954" y="284478"/>
                    <a:pt x="3559954" y="635400"/>
                  </a:cubicBezTo>
                  <a:cubicBezTo>
                    <a:pt x="3559954" y="986322"/>
                    <a:pt x="3275476" y="1270800"/>
                    <a:pt x="2924554" y="1270800"/>
                  </a:cubicBezTo>
                  <a:lnTo>
                    <a:pt x="2912570" y="1269592"/>
                  </a:lnTo>
                  <a:lnTo>
                    <a:pt x="2908567" y="1270400"/>
                  </a:lnTo>
                  <a:lnTo>
                    <a:pt x="142608" y="1270400"/>
                  </a:lnTo>
                  <a:cubicBezTo>
                    <a:pt x="63848" y="1270400"/>
                    <a:pt x="0" y="1206552"/>
                    <a:pt x="0" y="1127792"/>
                  </a:cubicBezTo>
                  <a:lnTo>
                    <a:pt x="0" y="143008"/>
                  </a:lnTo>
                  <a:cubicBezTo>
                    <a:pt x="0" y="64248"/>
                    <a:pt x="63848" y="400"/>
                    <a:pt x="142608" y="400"/>
                  </a:cubicBezTo>
                  <a:lnTo>
                    <a:pt x="2908567" y="400"/>
                  </a:lnTo>
                  <a:lnTo>
                    <a:pt x="2912570" y="1208"/>
                  </a:lnTo>
                  <a:close/>
                </a:path>
              </a:pathLst>
            </a:custGeom>
            <a:gradFill flip="none" rotWithShape="1">
              <a:gsLst>
                <a:gs pos="45000">
                  <a:srgbClr val="0070C0"/>
                </a:gs>
                <a:gs pos="0">
                  <a:srgbClr val="002060"/>
                </a:gs>
                <a:gs pos="100000">
                  <a:schemeClr val="accent5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127000" dist="76200" algn="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OPPOSans L" panose="00020600040101010101" pitchFamily="18" charset="-122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076" y="7009"/>
              <a:ext cx="3262" cy="1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Impact Factor </a:t>
              </a: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1.2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CiteScore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2.5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14785" y="6905"/>
              <a:ext cx="85" cy="1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A99E97D8-22FC-8D57-EA60-B351D4DD108B}"/>
              </a:ext>
            </a:extLst>
          </p:cNvPr>
          <p:cNvSpPr txBox="1"/>
          <p:nvPr/>
        </p:nvSpPr>
        <p:spPr>
          <a:xfrm>
            <a:off x="3046990" y="3095289"/>
            <a:ext cx="7064375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-288290" algn="just" defTabSz="1066800">
              <a:buFont typeface="Wingdings" panose="05000000000000000000" pitchFamily="2" charset="2"/>
              <a:buChar char="Ø"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报道范围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CEB4042E-836E-072D-5721-DE13B9032D3A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68" y="1097352"/>
            <a:ext cx="2177990" cy="26340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F27F07A8-FDD6-95B7-C9C2-53504D6A386F}"/>
              </a:ext>
            </a:extLst>
          </p:cNvPr>
          <p:cNvGrpSpPr/>
          <p:nvPr/>
        </p:nvGrpSpPr>
        <p:grpSpPr>
          <a:xfrm>
            <a:off x="10514845" y="4202653"/>
            <a:ext cx="1449553" cy="1643480"/>
            <a:chOff x="10514845" y="4202653"/>
            <a:chExt cx="1449553" cy="1643480"/>
          </a:xfrm>
        </p:grpSpPr>
        <p:pic>
          <p:nvPicPr>
            <p:cNvPr id="9" name="Picture 5" descr="C:\Users\zhixin\Desktop\微信图片_20221110084732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4845" y="4202653"/>
              <a:ext cx="1449553" cy="1449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C0FE93BE-02F0-9726-FBC2-2E2E1E7FCC69}"/>
                </a:ext>
              </a:extLst>
            </p:cNvPr>
            <p:cNvSpPr txBox="1"/>
            <p:nvPr/>
          </p:nvSpPr>
          <p:spPr>
            <a:xfrm>
              <a:off x="10854466" y="5599912"/>
              <a:ext cx="8713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 dirty="0"/>
                <a:t>微信公众号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上凸带形 4"/>
          <p:cNvSpPr/>
          <p:nvPr/>
        </p:nvSpPr>
        <p:spPr>
          <a:xfrm>
            <a:off x="9147359" y="3355913"/>
            <a:ext cx="2949456" cy="899631"/>
          </a:xfrm>
          <a:prstGeom prst="ribbon2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just" defTabSz="914377">
              <a:lnSpc>
                <a:spcPct val="120000"/>
              </a:lnSpc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中国版顶刊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914377">
              <a:lnSpc>
                <a:spcPct val="120000"/>
              </a:lnSpc>
              <a:defRPr/>
            </a:pP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Nature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档</a:t>
            </a: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id-ID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CC7D8E5-C397-91B6-6CA6-25E5A7EA4490}"/>
              </a:ext>
            </a:extLst>
          </p:cNvPr>
          <p:cNvSpPr/>
          <p:nvPr/>
        </p:nvSpPr>
        <p:spPr>
          <a:xfrm>
            <a:off x="2686644" y="927852"/>
            <a:ext cx="6463109" cy="30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1966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年创刊，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综合性学术期刊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年改为现刊名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半月刊，年出版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期，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650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余篇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影响因子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21.1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，全球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136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种综合类期刊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Q1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区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CiteScore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20.3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，全球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种综合类期刊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，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Q1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区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新锐期刊分区表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区</a:t>
            </a:r>
            <a:r>
              <a: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TOP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期刊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中国科技期刊卓越行动计划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领军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期刊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77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报道范围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4EDA5E-939B-9D59-E1E4-3CDA4E968BED}"/>
              </a:ext>
            </a:extLst>
          </p:cNvPr>
          <p:cNvSpPr txBox="1"/>
          <p:nvPr/>
        </p:nvSpPr>
        <p:spPr>
          <a:xfrm>
            <a:off x="93027" y="3830683"/>
            <a:ext cx="2454583" cy="458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u="sng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http://www.scibull.com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561B4F0-5B07-23E8-0E11-1C0DBC8B3BE2}"/>
              </a:ext>
            </a:extLst>
          </p:cNvPr>
          <p:cNvSpPr txBox="1"/>
          <p:nvPr/>
        </p:nvSpPr>
        <p:spPr>
          <a:xfrm>
            <a:off x="9284404" y="2388290"/>
            <a:ext cx="123413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高福 院士</a:t>
            </a:r>
            <a:endParaRPr lang="en-US" altLang="zh-CN" sz="1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77"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主编</a:t>
            </a:r>
            <a:endParaRPr lang="en-US" altLang="zh-CN" sz="1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0">
            <a:extLst>
              <a:ext uri="{FF2B5EF4-FFF2-40B4-BE49-F238E27FC236}">
                <a16:creationId xmlns:a16="http://schemas.microsoft.com/office/drawing/2014/main" id="{F821B2DD-AACB-C864-797D-0C367D654519}"/>
              </a:ext>
            </a:extLst>
          </p:cNvPr>
          <p:cNvSpPr txBox="1"/>
          <p:nvPr/>
        </p:nvSpPr>
        <p:spPr>
          <a:xfrm>
            <a:off x="216569" y="188010"/>
            <a:ext cx="11867147" cy="492440"/>
          </a:xfrm>
          <a:prstGeom prst="rect">
            <a:avLst/>
          </a:prstGeom>
          <a:solidFill>
            <a:srgbClr val="C00000"/>
          </a:solidFill>
        </p:spPr>
        <p:txBody>
          <a:bodyPr wrap="square" lIns="121917" tIns="60959" rIns="121917" bIns="60959" rtlCol="0">
            <a:spAutoFit/>
          </a:bodyPr>
          <a:lstStyle/>
          <a:p>
            <a:pPr defTabSz="914377">
              <a:defRPr/>
            </a:pP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方正粗黑宋简体" pitchFamily="2" charset="-122"/>
              </a:rPr>
              <a:t>Science Bulletin: A World-leading Multidisciplinary Academic Journal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54440F81-7060-193A-EA36-AB9926542547}"/>
              </a:ext>
            </a:extLst>
          </p:cNvPr>
          <p:cNvSpPr/>
          <p:nvPr/>
        </p:nvSpPr>
        <p:spPr>
          <a:xfrm>
            <a:off x="0" y="185776"/>
            <a:ext cx="186055" cy="492440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2" descr="F:\BaiduSyncdisk\xiaoming\宣传\宣传材料\宣传页\执行主编照片（23-27）\高福.jpg">
            <a:extLst>
              <a:ext uri="{FF2B5EF4-FFF2-40B4-BE49-F238E27FC236}">
                <a16:creationId xmlns:a16="http://schemas.microsoft.com/office/drawing/2014/main" id="{731946DC-DAB0-D29B-202D-A0C1294EC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6166" r="13746" b="20645"/>
          <a:stretch>
            <a:fillRect/>
          </a:stretch>
        </p:blipFill>
        <p:spPr>
          <a:xfrm>
            <a:off x="9230061" y="927852"/>
            <a:ext cx="1152081" cy="1497139"/>
          </a:xfrm>
          <a:prstGeom prst="roundRect">
            <a:avLst/>
          </a:prstGeom>
          <a:noFill/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3E0F514A-0ECD-C9AA-A569-FC07DFF27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22087" y="938351"/>
            <a:ext cx="1123292" cy="1486640"/>
          </a:xfrm>
          <a:prstGeom prst="round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40B57EA9-442D-29F0-B9EA-3771F3F5B747}"/>
              </a:ext>
            </a:extLst>
          </p:cNvPr>
          <p:cNvSpPr txBox="1"/>
          <p:nvPr/>
        </p:nvSpPr>
        <p:spPr>
          <a:xfrm>
            <a:off x="10572883" y="2387037"/>
            <a:ext cx="1349816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陈发虎 院士</a:t>
            </a:r>
            <a:endParaRPr lang="en-US" altLang="zh-CN" sz="1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77"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地学执行主编</a:t>
            </a:r>
            <a:endParaRPr lang="en-US" altLang="zh-CN" sz="1400" b="1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90729855-51B4-6C25-3A52-C86242E10F50}"/>
              </a:ext>
            </a:extLst>
          </p:cNvPr>
          <p:cNvSpPr txBox="1"/>
          <p:nvPr/>
        </p:nvSpPr>
        <p:spPr>
          <a:xfrm>
            <a:off x="3972672" y="6503073"/>
            <a:ext cx="3997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主办：中国科学院   国家自然科学基金委员会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1EDA571-5E5D-6F5B-DA56-CE14B3DFE420}"/>
              </a:ext>
            </a:extLst>
          </p:cNvPr>
          <p:cNvSpPr txBox="1"/>
          <p:nvPr/>
        </p:nvSpPr>
        <p:spPr>
          <a:xfrm>
            <a:off x="7884741" y="6503072"/>
            <a:ext cx="3619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出版：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中国科学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杂志社 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Elsevier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124EAF0F-EF50-7C91-DA5A-1BEC065015DD}"/>
              </a:ext>
            </a:extLst>
          </p:cNvPr>
          <p:cNvSpPr/>
          <p:nvPr/>
        </p:nvSpPr>
        <p:spPr>
          <a:xfrm>
            <a:off x="0" y="4539006"/>
            <a:ext cx="12192000" cy="18791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TextBox 23">
            <a:extLst>
              <a:ext uri="{FF2B5EF4-FFF2-40B4-BE49-F238E27FC236}">
                <a16:creationId xmlns:a16="http://schemas.microsoft.com/office/drawing/2014/main" id="{40505E72-D810-1395-14A9-802454F13C8D}"/>
              </a:ext>
            </a:extLst>
          </p:cNvPr>
          <p:cNvSpPr txBox="1"/>
          <p:nvPr/>
        </p:nvSpPr>
        <p:spPr>
          <a:xfrm>
            <a:off x="167701" y="4502586"/>
            <a:ext cx="6340675" cy="17017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文章要求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：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       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原创性论文需在</a:t>
            </a:r>
            <a:r>
              <a:rPr lang="zh-CN" altLang="en-US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科学性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创新性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方面达到国际一流综合性期刊标准，研究内容应</a:t>
            </a:r>
            <a:r>
              <a:rPr lang="zh-CN" altLang="en-US" sz="16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具有重要科学意义且有望开辟新的研究领域与方向，比专业类期刊上发表的工作有更广泛的影响力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188448E8-0C15-A3D3-84F5-D0CEB41619BE}"/>
              </a:ext>
            </a:extLst>
          </p:cNvPr>
          <p:cNvSpPr txBox="1"/>
          <p:nvPr/>
        </p:nvSpPr>
        <p:spPr>
          <a:xfrm>
            <a:off x="6828589" y="4555343"/>
            <a:ext cx="4785522" cy="152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文章类型：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Articles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Reviews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Short Communications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Perspectives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Research Highlights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News &amp; Views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Commentaries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Feature</a:t>
            </a:r>
            <a:r>
              <a:rPr lang="zh-CN" altLang="en-US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1600" b="1" dirty="0">
                <a:latin typeface="Times New Roman" panose="02020603050405020304" pitchFamily="18" charset="0"/>
                <a:ea typeface="微软雅黑 Light" panose="020B0502040204020203" pitchFamily="34" charset="-122"/>
                <a:cs typeface="Times New Roman" panose="02020603050405020304" pitchFamily="18" charset="0"/>
                <a:sym typeface="+mn-ea"/>
              </a:rPr>
              <a:t>Correspondences</a:t>
            </a:r>
            <a:endParaRPr lang="en-US" altLang="zh-CN" sz="1600" b="1" dirty="0">
              <a:latin typeface="Times New Roman" panose="02020603050405020304" pitchFamily="18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69524E6C-DD05-101D-CCF1-7D95FA0A7C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6330" y="5647247"/>
            <a:ext cx="1129249" cy="1301156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38B337E9-4636-D102-2758-B3F4DCB3D257}"/>
              </a:ext>
            </a:extLst>
          </p:cNvPr>
          <p:cNvSpPr/>
          <p:nvPr/>
        </p:nvSpPr>
        <p:spPr>
          <a:xfrm>
            <a:off x="4025419" y="3592625"/>
            <a:ext cx="4845860" cy="70017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lIns="91428" tIns="45713" rIns="91428" bIns="45713">
            <a:spAutoFit/>
          </a:bodyPr>
          <a:lstStyle/>
          <a:p>
            <a:pPr defTabSz="914377">
              <a:lnSpc>
                <a:spcPct val="15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物理学与天文学       化学与能源科学         生命科学                                         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  <a:p>
            <a:pPr defTabSz="914377">
              <a:lnSpc>
                <a:spcPct val="15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医学科学                  地球与环境科学         材料科学与工程 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88A7190-5E59-4FBC-33D7-A522CAED7FC6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36421" y="6656962"/>
            <a:ext cx="3936251" cy="1302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7" name="图片 36">
            <a:extLst>
              <a:ext uri="{FF2B5EF4-FFF2-40B4-BE49-F238E27FC236}">
                <a16:creationId xmlns:a16="http://schemas.microsoft.com/office/drawing/2014/main" id="{CD1DC705-4901-EF09-8D38-152D8C583C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21" y="1161243"/>
            <a:ext cx="1906320" cy="25427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88373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流畅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行云流水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664</Words>
  <Application>Microsoft Office PowerPoint</Application>
  <PresentationFormat>宽屏</PresentationFormat>
  <Paragraphs>46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等线</vt:lpstr>
      <vt:lpstr>微软雅黑</vt:lpstr>
      <vt:lpstr>Arial</vt:lpstr>
      <vt:lpstr>Arial Black</vt:lpstr>
      <vt:lpstr>Calibri</vt:lpstr>
      <vt:lpstr>Gill Sans MT</vt:lpstr>
      <vt:lpstr>Times New Roman</vt:lpstr>
      <vt:lpstr>Wingdings</vt:lpstr>
      <vt:lpstr>Wingdings 2</vt:lpstr>
      <vt:lpstr>自定义设计方案</vt:lpstr>
      <vt:lpstr>流畅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zhang li</dc:creator>
  <cp:lastModifiedBy>Li Zhang</cp:lastModifiedBy>
  <cp:revision>47</cp:revision>
  <dcterms:created xsi:type="dcterms:W3CDTF">2022-10-28T09:05:06Z</dcterms:created>
  <dcterms:modified xsi:type="dcterms:W3CDTF">2026-03-29T07:25:41Z</dcterms:modified>
</cp:coreProperties>
</file>